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1" r:id="rId13"/>
    <p:sldId id="272" r:id="rId14"/>
    <p:sldId id="270" r:id="rId15"/>
    <p:sldId id="260" r:id="rId16"/>
    <p:sldId id="273" r:id="rId17"/>
    <p:sldId id="274" r:id="rId18"/>
    <p:sldId id="261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82193" autoAdjust="0"/>
  </p:normalViewPr>
  <p:slideViewPr>
    <p:cSldViewPr snapToGrid="0">
      <p:cViewPr varScale="1">
        <p:scale>
          <a:sx n="93" d="100"/>
          <a:sy n="93" d="100"/>
        </p:scale>
        <p:origin x="12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7ADF40-548D-4FD9-8597-03C9B4B43991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9CB15-3C74-45B3-9D39-44BE6E57F2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12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포켓몬스터 골드는 </a:t>
            </a:r>
            <a:r>
              <a:rPr lang="en-US" altLang="ko-KR" dirty="0"/>
              <a:t>1999</a:t>
            </a:r>
            <a:r>
              <a:rPr lang="ko-KR" altLang="en-US" dirty="0"/>
              <a:t>년 게임 프리크 에서 개발된 </a:t>
            </a:r>
            <a:r>
              <a:rPr lang="en-US" altLang="ko-KR" dirty="0"/>
              <a:t>RPG </a:t>
            </a:r>
            <a:r>
              <a:rPr lang="ko-KR" altLang="en-US" dirty="0"/>
              <a:t>게임입니다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게임보이 플랫폼으로 발매되었고 해당 시리즈 중에서 </a:t>
            </a:r>
            <a:r>
              <a:rPr lang="en-US" altLang="ko-KR" dirty="0"/>
              <a:t>2</a:t>
            </a:r>
            <a:r>
              <a:rPr lang="ko-KR" altLang="en-US" dirty="0"/>
              <a:t>세대에 해당됩니다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304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13</a:t>
            </a:r>
            <a:r>
              <a:rPr lang="ko-KR" altLang="en-US" dirty="0"/>
              <a:t>일 발표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303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557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포켓몬스터 골드는 </a:t>
            </a:r>
            <a:r>
              <a:rPr lang="en-US" altLang="ko-KR" dirty="0"/>
              <a:t>RPG</a:t>
            </a:r>
            <a:r>
              <a:rPr lang="ko-KR" altLang="en-US" dirty="0"/>
              <a:t>장르의 게임으로서 월드 내 다양한 곳을 모험하면서 펼쳐지는 이야기를 다룹니다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플레이어는 모험을 하는 동안 포켓몬을 성장시키거나 새로운 포켓몬을 포획할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지역마다 체육관이 존재하며 체육관 관장과의 승부에서 이겨 배지를 모으고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최종적으로 포켓몬 챔피언이 되는 것을 목표로 하는 게임입니다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079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붉은 부분은 이동이 불가능한 타일</a:t>
            </a:r>
            <a:endParaRPr lang="en-US" altLang="ko-KR" dirty="0"/>
          </a:p>
          <a:p>
            <a:r>
              <a:rPr lang="ko-KR" altLang="en-US" dirty="0"/>
              <a:t>보라색 부분은 다른 맵으로 이동하는 타일</a:t>
            </a:r>
            <a:endParaRPr lang="en-US" altLang="ko-KR" dirty="0"/>
          </a:p>
          <a:p>
            <a:r>
              <a:rPr lang="ko-KR" altLang="en-US" dirty="0"/>
              <a:t>파랑색은 상호작용 할 수 있는 타일</a:t>
            </a:r>
            <a:endParaRPr lang="en-US" altLang="ko-KR" dirty="0"/>
          </a:p>
          <a:p>
            <a:r>
              <a:rPr lang="ko-KR" altLang="en-US" dirty="0"/>
              <a:t>연두색은 애니메이션이 있는 타일</a:t>
            </a:r>
            <a:endParaRPr lang="en-US" altLang="ko-KR" dirty="0"/>
          </a:p>
          <a:p>
            <a:r>
              <a:rPr lang="ko-KR" altLang="en-US" dirty="0"/>
              <a:t>노랑색은 조건부로 이동이 가능한 타일</a:t>
            </a:r>
            <a:endParaRPr lang="en-US" altLang="ko-KR" dirty="0"/>
          </a:p>
          <a:p>
            <a:r>
              <a:rPr lang="ko-KR" altLang="en-US" dirty="0"/>
              <a:t>나머지는 이동이 가능한 일반 타일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맵 클래스는 해당 지역의 </a:t>
            </a:r>
            <a:r>
              <a:rPr lang="en-US" altLang="ko-KR" dirty="0"/>
              <a:t>NPC</a:t>
            </a:r>
            <a:r>
              <a:rPr lang="ko-KR" altLang="en-US" dirty="0"/>
              <a:t>들의 정보</a:t>
            </a:r>
            <a:r>
              <a:rPr lang="en-US" altLang="ko-KR" dirty="0"/>
              <a:t>, </a:t>
            </a:r>
            <a:r>
              <a:rPr lang="ko-KR" altLang="en-US" dirty="0"/>
              <a:t>포켓몬의 출현 종류 등등 다양한 추가 정보를 포함하여야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561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NPC</a:t>
            </a:r>
            <a:r>
              <a:rPr lang="ko-KR" altLang="en-US" dirty="0"/>
              <a:t>들은 각각의 특성을 포함하는 형태로 구성해야 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맵을</a:t>
            </a:r>
            <a:r>
              <a:rPr lang="ko-KR" altLang="en-US" dirty="0"/>
              <a:t> 돌아다니는 경우가 있는가 하면 가만히 한 자리에만 머물러 있는 경우가 있고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상호작용시 단순히 같은 대화를 반복하는가 하면</a:t>
            </a:r>
            <a:r>
              <a:rPr lang="en-US" altLang="ko-KR" dirty="0"/>
              <a:t>, </a:t>
            </a:r>
            <a:r>
              <a:rPr lang="ko-KR" altLang="en-US" dirty="0"/>
              <a:t>별도의 스토리라인이 있어 진행도를 저장해야 할 수도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특별한 경우에만 보여주는 컷 씬 이벤트 등등 고려해야 할 것이 많다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650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포켓몬과 기술에는 각각 타입이 정의되어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타입에 따라 데미지가 적용되는 수치가 달라진다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능력치가 존재하고 레벨이 올라갈 때마다 상승한다</a:t>
            </a:r>
            <a:r>
              <a:rPr lang="en-US" altLang="ko-KR" dirty="0"/>
              <a:t>. </a:t>
            </a:r>
            <a:r>
              <a:rPr lang="ko-KR" altLang="en-US" dirty="0"/>
              <a:t>어떤 능력치가 얼마나 올라가는 지는 포켓몬 마다 다르다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포켓몬이 일정 레벨이 되면 진화를 할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포켓몬 마다 배울 수 있는 기술</a:t>
            </a:r>
            <a:r>
              <a:rPr lang="en-US" altLang="ko-KR" dirty="0"/>
              <a:t>, </a:t>
            </a:r>
            <a:r>
              <a:rPr lang="ko-KR" altLang="en-US" dirty="0"/>
              <a:t>배울 수 없는 기술이 있고</a:t>
            </a:r>
            <a:r>
              <a:rPr lang="en-US" altLang="ko-KR" dirty="0"/>
              <a:t>, </a:t>
            </a:r>
            <a:r>
              <a:rPr lang="ko-KR" altLang="en-US" dirty="0"/>
              <a:t>한 포켓몬 당 배울 수 있는 기술은 최대 </a:t>
            </a:r>
            <a:r>
              <a:rPr lang="en-US" altLang="ko-KR" dirty="0"/>
              <a:t>4</a:t>
            </a:r>
            <a:r>
              <a:rPr lang="ko-KR" altLang="en-US" dirty="0"/>
              <a:t>개까지 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각각의 기술에는 포인트가 있어 제한된 횟수만큼만 사용이 가능하고</a:t>
            </a:r>
            <a:r>
              <a:rPr lang="en-US" altLang="ko-KR" dirty="0"/>
              <a:t>, </a:t>
            </a:r>
            <a:r>
              <a:rPr lang="ko-KR" altLang="en-US" dirty="0"/>
              <a:t>이 수치는 포켓몬 센터에서 치료를 받으면 회복된다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850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플레이어는 어떤 아이템</a:t>
            </a:r>
            <a:r>
              <a:rPr lang="en-US" altLang="ko-KR" dirty="0"/>
              <a:t>, </a:t>
            </a:r>
            <a:r>
              <a:rPr lang="ko-KR" altLang="en-US" dirty="0"/>
              <a:t>포켓몬을 소유하고 있는지 저장해야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플레이어의 위치에 따라 어떤 맵 데이터를 불러올지 판단해야 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08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전투 시스템은 턴 제 게임인 만큼 </a:t>
            </a:r>
            <a:r>
              <a:rPr lang="en-US" altLang="ko-KR" dirty="0"/>
              <a:t>UI</a:t>
            </a:r>
            <a:r>
              <a:rPr lang="ko-KR" altLang="en-US" dirty="0"/>
              <a:t>가 차지하는 비중이 가장 크다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적절하게 동작하는 </a:t>
            </a:r>
            <a:r>
              <a:rPr lang="en-US" altLang="ko-KR" dirty="0"/>
              <a:t>UI</a:t>
            </a:r>
            <a:r>
              <a:rPr lang="ko-KR" altLang="en-US" dirty="0"/>
              <a:t>를 구상하고</a:t>
            </a:r>
            <a:r>
              <a:rPr lang="en-US" altLang="ko-KR" dirty="0"/>
              <a:t>, </a:t>
            </a:r>
            <a:r>
              <a:rPr lang="ko-KR" altLang="en-US" dirty="0"/>
              <a:t>전투의 내부 로직을 구현하여야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339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171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000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1E386-5A0E-46FC-BB67-48F9AB80B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A10DF5-1A0F-41D3-9D1A-1C73FDC62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0527D4-9C10-4AC4-800F-5CC303591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9C5FF-3FCD-4D0F-890F-19636C769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5A4C4B-EE93-49B5-8E3C-4DA3779A1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4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0E097-4BCB-4D15-B11C-06A1C32A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37A6D43-3D42-4FAB-846D-634EC49CF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50BB6D-D973-49F8-8F9D-B706303A3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0A1A06-D868-4B43-AAB6-78FCB42B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7920A9-9B40-4BC1-BDC6-3BBBA0A0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624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DCB815-2AD9-45F9-A54F-F147A7BE6B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92E9ACC-045E-40A9-8CA4-6833937038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F78E81-9B30-43EC-A8A1-DA6227E28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D3615-F150-4FF2-BA63-C0B2AA451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A291F3-3917-4859-AAD8-229B62F3E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12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CEA67-1A4B-49AE-9582-E4B9B6229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6DF6FA-22E8-49A7-BAB9-398987491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6869AE-331C-4BF6-94E8-906275144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BC32C2-4692-49D2-8DD7-0E8B0F7DB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F5D9DF-1B65-4EB0-97DF-F46B2E0F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29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7BD866-0AB7-4257-8E40-945556BFC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8760F3-0076-42B6-9028-075437B0D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BC43B8-A776-44E7-9F64-4D6EE6706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46345E-0B2A-4F70-A58D-15F998A1F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6BE18B-4AD3-454D-AC10-A7017C7C7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243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4021C-1F22-4AFA-8A04-E9F58FD9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D11F3-9334-42B3-AD72-E2773FC09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D9459A-01A9-4056-BCAC-C5259B75E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0FC8CF-BB85-4D36-B1E9-DE78BBB5B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D41131F-3393-419F-AF2B-90B50BF84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9431BFB-3583-4C0C-B337-D3503354E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601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F99B4-5FE9-4ABD-80FA-60E842ED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35C0EC-AD49-4910-AAEE-094860AE5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7B69BD-97B6-468E-8CC1-96521C9BB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80D3084-2820-4B4D-8586-E5798F96B7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539B16D-F671-4DA5-A08D-A11EF0F07C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92296A-ED33-41B5-82E1-CDF6E5F31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E442A5E-4B21-4DF8-BF1A-9A2D5B816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53BEE02-DA21-495D-A103-5D0261C8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31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2BE01-E2DA-438C-BBBB-CE4D7D25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318A127-CFCD-4057-AE68-60F63E5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6E752EE-FA2F-4C29-A769-C53DC9B11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565D7C-F9E2-4EE3-9612-BEE58F84B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330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36A832-5672-4CD3-90EA-B4A63899A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46E7F9-9907-4A63-BF05-F06289761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573030-4CC7-4750-884E-8038B6D31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22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2C0785-38C3-4481-94AC-0E323CF9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9E39EC-D361-40DF-B4D2-082DC3507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746914-522D-4753-9A88-24BFC4A96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CB103D-778B-4BD0-850B-61B2B26B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E5B26F-6CFA-45D9-A6D2-8D9E9F135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B7A429-44EB-4CBE-944A-768E0CA5F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953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25749-2706-4786-B19F-773E13139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26E172-8BE4-4AC7-8F0B-9BB92BB32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1FE737-865F-4C32-BF63-88210DBFC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64D0BB-DF84-467A-AB5F-0A57B92B7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40AC-C13D-40A4-913A-EED94A5478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091772-CE36-427D-A1AA-8108DD242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BB78A9-DEFC-4D81-82E4-A8426D22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2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16E527-559D-4149-9262-D9F87768B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D74A35-A621-4018-8E17-F6024F9EF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C58276-6A37-4BBA-A2A5-890B212E8B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040AC-C13D-40A4-913A-EED94A5478BD}" type="datetimeFigureOut">
              <a:rPr lang="ko-KR" altLang="en-US" smtClean="0"/>
              <a:t>2021-07-28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E0AA59-1AFB-4837-BFA0-B4C60309CC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E21A92-1E56-452A-9520-9911E6100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320B3-62F7-489C-85B9-8C9A99FFF0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61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github.com/open-source-parsers/jsoncpp" TargetMode="External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github.com/open-source-parsers/jsoncpp/wiki" TargetMode="External"/><Relationship Id="rId4" Type="http://schemas.openxmlformats.org/officeDocument/2006/relationships/hyperlink" Target="https://www.youtube.com/watch?v=GYauneigGTs&amp;ab_channel=PlanetReview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26.png"/><Relationship Id="rId12" Type="http://schemas.openxmlformats.org/officeDocument/2006/relationships/image" Target="../media/image43.png"/><Relationship Id="rId2" Type="http://schemas.openxmlformats.org/officeDocument/2006/relationships/image" Target="../media/image37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2.png"/><Relationship Id="rId5" Type="http://schemas.openxmlformats.org/officeDocument/2006/relationships/image" Target="../media/image5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AB9A3-F4C1-4558-B38C-36049FD01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1577"/>
            <a:ext cx="9144000" cy="2387600"/>
          </a:xfrm>
        </p:spPr>
        <p:txBody>
          <a:bodyPr/>
          <a:lstStyle/>
          <a:p>
            <a:r>
              <a:rPr lang="en-US" altLang="ko-KR" b="1" dirty="0"/>
              <a:t>Windows</a:t>
            </a:r>
            <a:r>
              <a:rPr lang="ko-KR" altLang="en-US" b="1" dirty="0"/>
              <a:t> </a:t>
            </a:r>
            <a:r>
              <a:rPr lang="en-US" altLang="ko-KR" b="1" dirty="0"/>
              <a:t>API</a:t>
            </a:r>
            <a:br>
              <a:rPr lang="en-US" altLang="ko-KR" b="1" dirty="0"/>
            </a:br>
            <a:r>
              <a:rPr lang="ko-KR" altLang="en-US" b="1" dirty="0"/>
              <a:t>프로젝트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0863CB-6566-49D8-8682-BEDF47F72DB1}"/>
              </a:ext>
            </a:extLst>
          </p:cNvPr>
          <p:cNvSpPr txBox="1"/>
          <p:nvPr/>
        </p:nvSpPr>
        <p:spPr>
          <a:xfrm>
            <a:off x="9398466" y="6488668"/>
            <a:ext cx="279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장규석</a:t>
            </a:r>
          </a:p>
        </p:txBody>
      </p:sp>
      <p:pic>
        <p:nvPicPr>
          <p:cNvPr id="1026" name="Picture 2" descr="signoAPI (Windows) [Single User License]">
            <a:extLst>
              <a:ext uri="{FF2B5EF4-FFF2-40B4-BE49-F238E27FC236}">
                <a16:creationId xmlns:a16="http://schemas.microsoft.com/office/drawing/2014/main" id="{90C8D5BB-AEC6-4060-B0C2-A331315BA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2645">
            <a:off x="1734739" y="3475847"/>
            <a:ext cx="1952571" cy="195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E2F14F-C7AD-47A0-B61C-182B39D71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7734">
            <a:off x="8206038" y="3729905"/>
            <a:ext cx="1619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54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1961A7-1014-47BD-90DC-0EAB708B210C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5. </a:t>
            </a:r>
            <a:r>
              <a:rPr lang="ko-KR" altLang="en-US" b="1" dirty="0"/>
              <a:t>전투 시스템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2A9EE4-4BDF-4C13-ABE7-D54831E8D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23" y="723900"/>
            <a:ext cx="3916795" cy="35090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AE7AB6-202F-471B-A2B2-7F0CA57FB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941" y="723900"/>
            <a:ext cx="3918378" cy="35042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9CCC892-2198-4BF7-A6AC-DE071509C1E4}"/>
              </a:ext>
            </a:extLst>
          </p:cNvPr>
          <p:cNvSpPr txBox="1"/>
          <p:nvPr/>
        </p:nvSpPr>
        <p:spPr>
          <a:xfrm>
            <a:off x="411222" y="435702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기본적으로 턴 제 시스템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70637F-93A1-42FF-AEB5-7BE780DA48AC}"/>
              </a:ext>
            </a:extLst>
          </p:cNvPr>
          <p:cNvSpPr txBox="1"/>
          <p:nvPr/>
        </p:nvSpPr>
        <p:spPr>
          <a:xfrm>
            <a:off x="411222" y="4634024"/>
            <a:ext cx="5332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시각적 이펙트 보다는 화면 </a:t>
            </a:r>
            <a:r>
              <a:rPr lang="en-US" altLang="ko-KR" sz="1200" dirty="0"/>
              <a:t>UI</a:t>
            </a:r>
            <a:r>
              <a:rPr lang="ko-KR" altLang="en-US" sz="1200" dirty="0"/>
              <a:t>의 배치</a:t>
            </a:r>
            <a:r>
              <a:rPr lang="en-US" altLang="ko-KR" sz="1200" dirty="0"/>
              <a:t>, </a:t>
            </a:r>
            <a:r>
              <a:rPr lang="ko-KR" altLang="en-US" sz="1200" dirty="0"/>
              <a:t>전투의 내부 로직 구현이 더 중요</a:t>
            </a:r>
          </a:p>
        </p:txBody>
      </p:sp>
    </p:spTree>
    <p:extLst>
      <p:ext uri="{BB962C8B-B14F-4D97-AF65-F5344CB8AC3E}">
        <p14:creationId xmlns:p14="http://schemas.microsoft.com/office/powerpoint/2010/main" val="2885820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543A4F-86E9-4F7E-AB7B-C78E97A346CE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6. </a:t>
            </a:r>
            <a:r>
              <a:rPr lang="ko-KR" altLang="en-US" b="1" dirty="0"/>
              <a:t>각종 </a:t>
            </a:r>
            <a:r>
              <a:rPr lang="en-US" altLang="ko-KR" b="1" dirty="0"/>
              <a:t>UI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BB7F57-3550-4A5E-BD8E-7839CC0FE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76" y="1077710"/>
            <a:ext cx="2999797" cy="26875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908F18-15F9-46AE-B061-95A891914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203" y="1077710"/>
            <a:ext cx="2999797" cy="26875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1055BA-DF6E-405E-A57B-65489AF9F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76" y="3765225"/>
            <a:ext cx="3010427" cy="26970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DFFF672-6FEA-41A4-A8A3-4F6737D338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6203" y="3765225"/>
            <a:ext cx="2999698" cy="26972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7311F5-D11D-4BE8-8328-0B03BA71A2BE}"/>
              </a:ext>
            </a:extLst>
          </p:cNvPr>
          <p:cNvSpPr txBox="1"/>
          <p:nvPr/>
        </p:nvSpPr>
        <p:spPr>
          <a:xfrm>
            <a:off x="6515659" y="1077710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다양한 정보가 </a:t>
            </a:r>
            <a:r>
              <a:rPr lang="en-US" altLang="ko-KR" sz="1200" dirty="0"/>
              <a:t>UI</a:t>
            </a:r>
            <a:r>
              <a:rPr lang="ko-KR" altLang="en-US" sz="1200" dirty="0"/>
              <a:t>를 통해 전달되어 진다</a:t>
            </a:r>
            <a:r>
              <a:rPr lang="en-US" altLang="ko-KR" sz="1200" dirty="0"/>
              <a:t>. </a:t>
            </a:r>
            <a:r>
              <a:rPr lang="ko-KR" altLang="en-US" sz="1200" dirty="0"/>
              <a:t>특히 이 게임은 비중이 높다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F7AB07-AFBC-4A9B-A8E5-53BB09BB2CDC}"/>
              </a:ext>
            </a:extLst>
          </p:cNvPr>
          <p:cNvSpPr txBox="1"/>
          <p:nvPr/>
        </p:nvSpPr>
        <p:spPr>
          <a:xfrm>
            <a:off x="6515659" y="1354709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게임보이를 타겟으로 개발된 </a:t>
            </a:r>
            <a:r>
              <a:rPr lang="en-US" altLang="ko-KR" sz="1200" dirty="0"/>
              <a:t>UI</a:t>
            </a:r>
            <a:r>
              <a:rPr lang="ko-KR" altLang="en-US" sz="1200" dirty="0"/>
              <a:t>이기 때문에 </a:t>
            </a:r>
            <a:r>
              <a:rPr lang="en-US" altLang="ko-KR" sz="1200" dirty="0"/>
              <a:t>PC</a:t>
            </a:r>
            <a:r>
              <a:rPr lang="ko-KR" altLang="en-US" sz="1200" dirty="0"/>
              <a:t>환경에서는 불편함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67795A-187D-4B2C-ADDE-94D4DA7E652A}"/>
              </a:ext>
            </a:extLst>
          </p:cNvPr>
          <p:cNvSpPr txBox="1"/>
          <p:nvPr/>
        </p:nvSpPr>
        <p:spPr>
          <a:xfrm>
            <a:off x="6515659" y="1631708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PC</a:t>
            </a:r>
            <a:r>
              <a:rPr lang="ko-KR" altLang="en-US" sz="1200" dirty="0"/>
              <a:t>환경에 맞게 재배치</a:t>
            </a:r>
            <a:r>
              <a:rPr lang="en-US" altLang="ko-KR" sz="1200" dirty="0"/>
              <a:t>, </a:t>
            </a:r>
            <a:r>
              <a:rPr lang="ko-KR" altLang="en-US" sz="1200" dirty="0"/>
              <a:t>재 구성할 필요가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7CA382-2C0C-4F79-B5B9-B3E4CAD642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01" y="3765225"/>
            <a:ext cx="3010427" cy="26922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45B5DCB-F34C-4E92-A4AF-675E60A9FA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6328" y="3765226"/>
            <a:ext cx="3005127" cy="2692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8BDD0D-59AD-4248-9E54-6D1BB201AE15}"/>
              </a:ext>
            </a:extLst>
          </p:cNvPr>
          <p:cNvSpPr txBox="1"/>
          <p:nvPr/>
        </p:nvSpPr>
        <p:spPr>
          <a:xfrm>
            <a:off x="6515659" y="1908707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키보드 단축키</a:t>
            </a:r>
            <a:r>
              <a:rPr lang="en-US" altLang="ko-KR" sz="1200" dirty="0"/>
              <a:t>, </a:t>
            </a:r>
            <a:r>
              <a:rPr lang="ko-KR" altLang="en-US" sz="1200" dirty="0"/>
              <a:t>마우스 사용 등을 고려 할 것</a:t>
            </a:r>
          </a:p>
        </p:txBody>
      </p:sp>
    </p:spTree>
    <p:extLst>
      <p:ext uri="{BB962C8B-B14F-4D97-AF65-F5344CB8AC3E}">
        <p14:creationId xmlns:p14="http://schemas.microsoft.com/office/powerpoint/2010/main" val="2916468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7BC3D0-7E80-4AEA-AF0C-8D1376F3A843}"/>
              </a:ext>
            </a:extLst>
          </p:cNvPr>
          <p:cNvSpPr txBox="1"/>
          <p:nvPr/>
        </p:nvSpPr>
        <p:spPr>
          <a:xfrm>
            <a:off x="411223" y="297412"/>
            <a:ext cx="29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7. </a:t>
            </a:r>
            <a:r>
              <a:rPr lang="ko-KR" altLang="en-US" b="1" dirty="0"/>
              <a:t>데이터 세이브 </a:t>
            </a:r>
            <a:r>
              <a:rPr lang="en-US" altLang="ko-KR" b="1" dirty="0"/>
              <a:t>&amp; </a:t>
            </a:r>
            <a:r>
              <a:rPr lang="ko-KR" altLang="en-US" b="1" dirty="0"/>
              <a:t>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3A2164-F1C1-445E-8BF0-47217DAD1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61" y="728662"/>
            <a:ext cx="4351641" cy="3891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886741-7F62-4004-BEAE-BD39CA9CF6E4}"/>
              </a:ext>
            </a:extLst>
          </p:cNvPr>
          <p:cNvSpPr txBox="1"/>
          <p:nvPr/>
        </p:nvSpPr>
        <p:spPr>
          <a:xfrm>
            <a:off x="497761" y="5105453"/>
            <a:ext cx="4879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적절한 세이브 데이터 구조를 정의하여 앞서 나왔던 모든 요소들이 효과적으로 저장될 수 있게 해야 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12734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209B14-1660-4B52-8C2D-732D632A441D}"/>
              </a:ext>
            </a:extLst>
          </p:cNvPr>
          <p:cNvSpPr txBox="1"/>
          <p:nvPr/>
        </p:nvSpPr>
        <p:spPr>
          <a:xfrm>
            <a:off x="411223" y="297412"/>
            <a:ext cx="29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8. </a:t>
            </a:r>
            <a:r>
              <a:rPr lang="ko-KR" altLang="en-US" b="1" dirty="0"/>
              <a:t>제작 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839ED7-AB2E-4A28-BE1D-E89705B8F67F}"/>
              </a:ext>
            </a:extLst>
          </p:cNvPr>
          <p:cNvSpPr txBox="1"/>
          <p:nvPr/>
        </p:nvSpPr>
        <p:spPr>
          <a:xfrm>
            <a:off x="411223" y="810855"/>
            <a:ext cx="5907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앞서 언급했던 요소들을 하드코딩</a:t>
            </a:r>
            <a:r>
              <a:rPr lang="en-US" altLang="ko-KR" sz="1200" dirty="0"/>
              <a:t>, </a:t>
            </a:r>
            <a:r>
              <a:rPr lang="ko-KR" altLang="en-US" sz="1200" dirty="0"/>
              <a:t>또는 일일이 데이터를 입력하는 것은 비효율적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30ACEC-A971-4842-AB20-1D2F996CA654}"/>
              </a:ext>
            </a:extLst>
          </p:cNvPr>
          <p:cNvSpPr txBox="1"/>
          <p:nvPr/>
        </p:nvSpPr>
        <p:spPr>
          <a:xfrm>
            <a:off x="411223" y="1095209"/>
            <a:ext cx="5907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제작 툴을 먼저 개발하여 프로젝트 진행</a:t>
            </a:r>
            <a:r>
              <a:rPr lang="en-US" altLang="ko-KR" sz="1200" dirty="0"/>
              <a:t>, </a:t>
            </a:r>
            <a:r>
              <a:rPr lang="ko-KR" altLang="en-US" sz="1200" dirty="0"/>
              <a:t>수정이 더 자유롭게 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81388B-8717-41F2-B44A-699722CF0939}"/>
              </a:ext>
            </a:extLst>
          </p:cNvPr>
          <p:cNvSpPr txBox="1"/>
          <p:nvPr/>
        </p:nvSpPr>
        <p:spPr>
          <a:xfrm>
            <a:off x="411223" y="1379563"/>
            <a:ext cx="5907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다른 프로젝트들을 참고하여 개발할 예정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3FFA45-2F5F-4FEC-A817-5594B1356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91" y="1843998"/>
            <a:ext cx="8256565" cy="4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07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2266A0-EFC9-4A8A-ABED-AA2E0CE6B66F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2712840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10A2D7-0571-4EAC-95B8-81F6E1B7A53A}"/>
              </a:ext>
            </a:extLst>
          </p:cNvPr>
          <p:cNvSpPr txBox="1"/>
          <p:nvPr/>
        </p:nvSpPr>
        <p:spPr>
          <a:xfrm>
            <a:off x="287933" y="373158"/>
            <a:ext cx="960539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자료저장을 위한 데이터 구조 및 데이터 파싱 방법 구상 및 리소스 이미지 가공</a:t>
            </a:r>
            <a:r>
              <a:rPr lang="en-US" altLang="ko-KR" sz="1400" dirty="0"/>
              <a:t>: 1 ~ 2</a:t>
            </a:r>
          </a:p>
          <a:p>
            <a:pPr marL="628650" lvl="1" indent="-171450">
              <a:buFontTx/>
              <a:buChar char="-"/>
            </a:pPr>
            <a:endParaRPr lang="en-US" altLang="ko-KR" sz="1400" dirty="0"/>
          </a:p>
          <a:p>
            <a:pPr marL="628650" lvl="1" indent="-171450">
              <a:buFontTx/>
              <a:buChar char="-"/>
            </a:pPr>
            <a:r>
              <a:rPr lang="ko-KR" altLang="en-US" sz="1050" dirty="0"/>
              <a:t>  맵 데이터</a:t>
            </a:r>
            <a:r>
              <a:rPr lang="en-US" altLang="ko-KR" sz="1050" dirty="0"/>
              <a:t>, </a:t>
            </a:r>
            <a:r>
              <a:rPr lang="ko-KR" altLang="en-US" sz="1050" dirty="0"/>
              <a:t>타일 데이터</a:t>
            </a:r>
            <a:r>
              <a:rPr lang="en-US" altLang="ko-KR" sz="1050" dirty="0"/>
              <a:t>, </a:t>
            </a:r>
            <a:r>
              <a:rPr lang="ko-KR" altLang="en-US" sz="1050" dirty="0"/>
              <a:t>플레이어 데이터</a:t>
            </a:r>
            <a:r>
              <a:rPr lang="en-US" altLang="ko-KR" sz="1050" dirty="0"/>
              <a:t>, </a:t>
            </a:r>
            <a:r>
              <a:rPr lang="ko-KR" altLang="en-US" sz="1050" dirty="0"/>
              <a:t>포켓몬 데이터</a:t>
            </a:r>
            <a:r>
              <a:rPr lang="en-US" altLang="ko-KR" sz="1050" dirty="0"/>
              <a:t>……</a:t>
            </a:r>
          </a:p>
          <a:p>
            <a:pPr marL="742950" lvl="1" indent="-285750">
              <a:buFontTx/>
              <a:buChar char="-"/>
            </a:pPr>
            <a:r>
              <a:rPr lang="en-US" altLang="ko-KR" sz="1050" dirty="0"/>
              <a:t>JSON </a:t>
            </a:r>
            <a:r>
              <a:rPr lang="ko-KR" altLang="en-US" sz="1050" dirty="0"/>
              <a:t>형식</a:t>
            </a:r>
            <a:endParaRPr lang="en-US" altLang="ko-KR" sz="1050" dirty="0"/>
          </a:p>
          <a:p>
            <a:pPr lvl="1"/>
            <a:endParaRPr lang="en-US" altLang="ko-KR" sz="1600" dirty="0"/>
          </a:p>
          <a:p>
            <a:r>
              <a:rPr lang="ko-KR" altLang="en-US" sz="1400" dirty="0"/>
              <a:t>개발 툴 제작 및 테스트 맵 생성 </a:t>
            </a:r>
            <a:r>
              <a:rPr lang="en-US" altLang="ko-KR" sz="1400" dirty="0"/>
              <a:t>: 4 ~ 5</a:t>
            </a:r>
          </a:p>
          <a:p>
            <a:r>
              <a:rPr lang="en-US" altLang="ko-KR" dirty="0"/>
              <a:t>      </a:t>
            </a:r>
            <a:r>
              <a:rPr lang="en-US" altLang="ko-KR" sz="1050" dirty="0"/>
              <a:t>-    </a:t>
            </a:r>
            <a:r>
              <a:rPr lang="ko-KR" altLang="en-US" sz="1050" dirty="0"/>
              <a:t>맵 생성 및 </a:t>
            </a:r>
            <a:r>
              <a:rPr lang="en-US" altLang="ko-KR" sz="1050" dirty="0"/>
              <a:t>NPC</a:t>
            </a:r>
            <a:r>
              <a:rPr lang="ko-KR" altLang="en-US" sz="1050" dirty="0"/>
              <a:t>와 그에 따른 적절한 이벤트들을 설정할 수 있는 툴 개발</a:t>
            </a:r>
            <a:endParaRPr lang="en-US" altLang="ko-KR" sz="1050" dirty="0"/>
          </a:p>
          <a:p>
            <a:r>
              <a:rPr lang="en-US" altLang="ko-KR" sz="1050" dirty="0"/>
              <a:t>          -    </a:t>
            </a:r>
            <a:r>
              <a:rPr lang="ko-KR" altLang="en-US" sz="1050" dirty="0"/>
              <a:t>각각의 타일의 속성을 설정해 줄 수 있어야 함</a:t>
            </a:r>
            <a:endParaRPr lang="en-US" altLang="ko-KR" sz="1050" dirty="0"/>
          </a:p>
          <a:p>
            <a:r>
              <a:rPr lang="en-US" altLang="ko-KR" sz="1050" dirty="0"/>
              <a:t>          -    </a:t>
            </a:r>
            <a:r>
              <a:rPr lang="ko-KR" altLang="en-US" sz="1050" dirty="0"/>
              <a:t>화면의 그리드 들을 클릭하여 기본 조작</a:t>
            </a:r>
            <a:endParaRPr lang="en-US" altLang="ko-KR" sz="1050" dirty="0"/>
          </a:p>
          <a:p>
            <a:r>
              <a:rPr lang="en-US" altLang="ko-KR" sz="1050" dirty="0"/>
              <a:t>          -    </a:t>
            </a:r>
            <a:r>
              <a:rPr lang="ko-KR" altLang="en-US" sz="1050" dirty="0"/>
              <a:t>타일의 속성을 볼 수 있는 </a:t>
            </a:r>
            <a:r>
              <a:rPr lang="en-US" altLang="ko-KR" sz="1050" dirty="0"/>
              <a:t>UI </a:t>
            </a:r>
            <a:r>
              <a:rPr lang="ko-KR" altLang="en-US" sz="1050" dirty="0"/>
              <a:t>제공 필요</a:t>
            </a:r>
            <a:endParaRPr lang="en-US" altLang="ko-KR" sz="1050" dirty="0"/>
          </a:p>
          <a:p>
            <a:r>
              <a:rPr lang="en-US" altLang="ko-KR" sz="1050" dirty="0"/>
              <a:t>          -    </a:t>
            </a:r>
            <a:r>
              <a:rPr lang="ko-KR" altLang="en-US" sz="1050" dirty="0"/>
              <a:t>맵 로드 및 </a:t>
            </a:r>
            <a:r>
              <a:rPr lang="en-US" altLang="ko-KR" sz="1050" dirty="0"/>
              <a:t>NPC </a:t>
            </a:r>
            <a:r>
              <a:rPr lang="ko-KR" altLang="en-US" sz="1050" dirty="0"/>
              <a:t>배치 기능</a:t>
            </a:r>
            <a:endParaRPr lang="en-US" altLang="ko-KR" sz="1050" dirty="0"/>
          </a:p>
          <a:p>
            <a:endParaRPr lang="en-US" altLang="ko-KR" sz="1050" dirty="0"/>
          </a:p>
          <a:p>
            <a:r>
              <a:rPr lang="ko-KR" altLang="en-US" sz="1400" dirty="0"/>
              <a:t>기본 기능 제작 및 기본 </a:t>
            </a:r>
            <a:r>
              <a:rPr lang="en-US" altLang="ko-KR" sz="1400" dirty="0"/>
              <a:t>UI</a:t>
            </a:r>
            <a:r>
              <a:rPr lang="ko-KR" altLang="en-US" sz="1400" dirty="0"/>
              <a:t> </a:t>
            </a:r>
            <a:r>
              <a:rPr lang="en-US" altLang="ko-KR" sz="1400" dirty="0"/>
              <a:t>: 6</a:t>
            </a:r>
          </a:p>
          <a:p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플레이어의 이동 및 상호작용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맵 과 맵 사이의 전환</a:t>
            </a:r>
            <a:r>
              <a:rPr lang="en-US" altLang="ko-KR" sz="1050" dirty="0"/>
              <a:t>, </a:t>
            </a:r>
            <a:r>
              <a:rPr lang="ko-KR" altLang="en-US" sz="1050" dirty="0"/>
              <a:t>현재 위치에 따라 적절한 맵 데이터를 미리 로드 하여 맵 전환 시 딜레이를 최소화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인벤토리 기능과 적절한 </a:t>
            </a:r>
            <a:r>
              <a:rPr lang="en-US" altLang="ko-KR" sz="1050" dirty="0"/>
              <a:t>UI </a:t>
            </a:r>
            <a:r>
              <a:rPr lang="ko-KR" altLang="en-US" sz="1050" dirty="0"/>
              <a:t>제작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아이템 데이터 구성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상점 시스템 및 필요 </a:t>
            </a:r>
            <a:r>
              <a:rPr lang="en-US" altLang="ko-KR" sz="1050" dirty="0"/>
              <a:t>UI </a:t>
            </a:r>
            <a:r>
              <a:rPr lang="ko-KR" altLang="en-US" sz="1050" dirty="0"/>
              <a:t>구현</a:t>
            </a:r>
            <a:endParaRPr lang="en-US" altLang="ko-KR" sz="1050" dirty="0"/>
          </a:p>
          <a:p>
            <a:endParaRPr lang="en-US" altLang="ko-KR" dirty="0"/>
          </a:p>
          <a:p>
            <a:r>
              <a:rPr lang="ko-KR" altLang="en-US" sz="1400" dirty="0"/>
              <a:t>전투 시스템 </a:t>
            </a:r>
            <a:r>
              <a:rPr lang="en-US" altLang="ko-KR" sz="1400" dirty="0"/>
              <a:t>: 3 - 4</a:t>
            </a:r>
          </a:p>
          <a:p>
            <a:r>
              <a:rPr lang="en-US" altLang="ko-KR" dirty="0"/>
              <a:t>      </a:t>
            </a:r>
            <a:r>
              <a:rPr lang="en-US" altLang="ko-KR" sz="1050" dirty="0"/>
              <a:t>-     </a:t>
            </a:r>
            <a:r>
              <a:rPr lang="ko-KR" altLang="en-US" sz="1050" dirty="0"/>
              <a:t>전투 시스템 및 </a:t>
            </a:r>
            <a:r>
              <a:rPr lang="en-US" altLang="ko-KR" sz="1050" dirty="0"/>
              <a:t>UI </a:t>
            </a:r>
            <a:r>
              <a:rPr lang="ko-KR" altLang="en-US" sz="1050" dirty="0"/>
              <a:t>제작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포켓몬 데이터 구성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상성에 따른 데미지 증가</a:t>
            </a:r>
            <a:r>
              <a:rPr lang="en-US" altLang="ko-KR" sz="1050" dirty="0"/>
              <a:t>, </a:t>
            </a:r>
            <a:r>
              <a:rPr lang="ko-KR" altLang="en-US" sz="1050" dirty="0"/>
              <a:t>감소 고려</a:t>
            </a:r>
            <a:endParaRPr lang="en-US" altLang="ko-KR" sz="1050" dirty="0"/>
          </a:p>
          <a:p>
            <a:r>
              <a:rPr lang="en-US" altLang="ko-KR" sz="1050" dirty="0"/>
              <a:t>          -     </a:t>
            </a:r>
            <a:r>
              <a:rPr lang="ko-KR" altLang="en-US" sz="1050" dirty="0"/>
              <a:t>야생 포켓몬</a:t>
            </a:r>
            <a:r>
              <a:rPr lang="en-US" altLang="ko-KR" sz="1050" dirty="0"/>
              <a:t>, </a:t>
            </a:r>
            <a:r>
              <a:rPr lang="ko-KR" altLang="en-US" sz="1050" dirty="0"/>
              <a:t>다른 트레이너와의 전투 구현</a:t>
            </a:r>
            <a:endParaRPr lang="en-US" altLang="ko-KR" sz="1050" dirty="0"/>
          </a:p>
          <a:p>
            <a:endParaRPr lang="en-US" altLang="ko-KR" dirty="0"/>
          </a:p>
          <a:p>
            <a:r>
              <a:rPr lang="ko-KR" altLang="en-US" sz="1400" dirty="0"/>
              <a:t>사운드 </a:t>
            </a:r>
            <a:r>
              <a:rPr lang="en-US" altLang="ko-KR" sz="1400" dirty="0"/>
              <a:t>: 2</a:t>
            </a:r>
          </a:p>
          <a:p>
            <a:r>
              <a:rPr lang="en-US" altLang="ko-KR" sz="1400" dirty="0"/>
              <a:t>        </a:t>
            </a:r>
            <a:r>
              <a:rPr lang="en-US" altLang="ko-KR" sz="1050" dirty="0"/>
              <a:t>-     </a:t>
            </a:r>
            <a:r>
              <a:rPr lang="ko-KR" altLang="en-US" sz="1050" dirty="0"/>
              <a:t>리소스 사운드 편집 및 </a:t>
            </a:r>
            <a:r>
              <a:rPr lang="en-US" altLang="ko-KR" sz="1050" dirty="0" err="1"/>
              <a:t>fmod</a:t>
            </a:r>
            <a:r>
              <a:rPr lang="ko-KR" altLang="en-US" sz="1050" dirty="0"/>
              <a:t>를 사용하여 사운드 적용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09502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92B477-DE8C-4956-92C0-60C793027D1C}"/>
              </a:ext>
            </a:extLst>
          </p:cNvPr>
          <p:cNvSpPr txBox="1"/>
          <p:nvPr/>
        </p:nvSpPr>
        <p:spPr>
          <a:xfrm>
            <a:off x="79513" y="174171"/>
            <a:ext cx="2391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일정표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9F600-BE98-4402-8F42-4090153999C8}"/>
              </a:ext>
            </a:extLst>
          </p:cNvPr>
          <p:cNvSpPr txBox="1"/>
          <p:nvPr/>
        </p:nvSpPr>
        <p:spPr>
          <a:xfrm>
            <a:off x="79513" y="918077"/>
            <a:ext cx="9605394" cy="299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자료저장을 위한 데이터 구조 및 데이터 파싱 방법 구상 및 리소스 이미지 가공</a:t>
            </a:r>
            <a:r>
              <a:rPr lang="en-US" altLang="ko-KR" sz="1400" dirty="0"/>
              <a:t>: 1 ~ 2</a:t>
            </a:r>
          </a:p>
          <a:p>
            <a:endParaRPr lang="en-US" altLang="ko-KR" sz="1600" dirty="0"/>
          </a:p>
          <a:p>
            <a:r>
              <a:rPr lang="ko-KR" altLang="en-US" sz="1400" dirty="0"/>
              <a:t>개발 툴 제작 및 테스트 맵 생성 </a:t>
            </a:r>
            <a:r>
              <a:rPr lang="en-US" altLang="ko-KR" sz="1400" dirty="0"/>
              <a:t>: 4 ~ 5</a:t>
            </a:r>
          </a:p>
          <a:p>
            <a:endParaRPr lang="en-US" altLang="ko-KR" sz="1050" dirty="0"/>
          </a:p>
          <a:p>
            <a:r>
              <a:rPr lang="ko-KR" altLang="en-US" sz="1400" dirty="0"/>
              <a:t>기본 기능 제작 및 기본 </a:t>
            </a:r>
            <a:r>
              <a:rPr lang="en-US" altLang="ko-KR" sz="1400" dirty="0"/>
              <a:t>UI</a:t>
            </a:r>
            <a:r>
              <a:rPr lang="ko-KR" altLang="en-US" sz="1400" dirty="0"/>
              <a:t> </a:t>
            </a:r>
            <a:r>
              <a:rPr lang="en-US" altLang="ko-KR" sz="1400" dirty="0"/>
              <a:t>: 6</a:t>
            </a:r>
          </a:p>
          <a:p>
            <a:endParaRPr lang="en-US" altLang="ko-KR" dirty="0"/>
          </a:p>
          <a:p>
            <a:r>
              <a:rPr lang="ko-KR" altLang="en-US" sz="1400" dirty="0"/>
              <a:t>전투 시스템 </a:t>
            </a:r>
            <a:r>
              <a:rPr lang="en-US" altLang="ko-KR" sz="1400" dirty="0"/>
              <a:t>: 3 ~ 4</a:t>
            </a:r>
          </a:p>
          <a:p>
            <a:endParaRPr lang="en-US" altLang="ko-KR" sz="1400" dirty="0"/>
          </a:p>
          <a:p>
            <a:r>
              <a:rPr lang="ko-KR" altLang="en-US" sz="1400" dirty="0"/>
              <a:t>화면 이펙트 </a:t>
            </a:r>
            <a:r>
              <a:rPr lang="en-US" altLang="ko-KR" sz="1400" dirty="0"/>
              <a:t>: 2</a:t>
            </a:r>
          </a:p>
          <a:p>
            <a:endParaRPr lang="en-US" altLang="ko-KR" dirty="0"/>
          </a:p>
          <a:p>
            <a:r>
              <a:rPr lang="ko-KR" altLang="en-US" sz="1400" dirty="0"/>
              <a:t>사운드 </a:t>
            </a:r>
            <a:r>
              <a:rPr lang="en-US" altLang="ko-KR" sz="1400" dirty="0"/>
              <a:t>: 2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디버깅 </a:t>
            </a:r>
            <a:r>
              <a:rPr lang="en-US" altLang="ko-KR" sz="1400" dirty="0"/>
              <a:t>: 2</a:t>
            </a:r>
            <a:endParaRPr lang="en-US" altLang="ko-KR" sz="105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99C0A4-89A2-4CC6-BD2A-4831805A3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2" y="3911204"/>
            <a:ext cx="10488946" cy="284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48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FA4C2F-66EF-47DD-9395-6B23544AC316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개발 상세</a:t>
            </a:r>
          </a:p>
        </p:txBody>
      </p:sp>
    </p:spTree>
    <p:extLst>
      <p:ext uri="{BB962C8B-B14F-4D97-AF65-F5344CB8AC3E}">
        <p14:creationId xmlns:p14="http://schemas.microsoft.com/office/powerpoint/2010/main" val="2938641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3AFA45-D536-4F49-A2EF-C7E46F1150CF}"/>
              </a:ext>
            </a:extLst>
          </p:cNvPr>
          <p:cNvSpPr txBox="1"/>
          <p:nvPr/>
        </p:nvSpPr>
        <p:spPr>
          <a:xfrm>
            <a:off x="0" y="6128483"/>
            <a:ext cx="110231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Link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3"/>
              </a:rPr>
              <a:t>https://github.com/open-source-parsers/jsoncpp</a:t>
            </a:r>
            <a:endParaRPr lang="en-US" altLang="ko-KR" sz="1400" dirty="0"/>
          </a:p>
          <a:p>
            <a:r>
              <a:rPr lang="en-US" altLang="ko-KR" sz="1400" dirty="0"/>
              <a:t>How to download : </a:t>
            </a:r>
            <a:r>
              <a:rPr lang="en-US" altLang="ko-KR" sz="1400" dirty="0">
                <a:hlinkClick r:id="rId4"/>
              </a:rPr>
              <a:t>https://www.youtube.com/watch?v=GYauneigGTs&amp;ab_channel=PlanetReview</a:t>
            </a:r>
            <a:endParaRPr lang="en-US" altLang="ko-KR" sz="1400" dirty="0"/>
          </a:p>
          <a:p>
            <a:r>
              <a:rPr lang="en-US" altLang="ko-KR" sz="1400" dirty="0"/>
              <a:t>Guide : </a:t>
            </a:r>
            <a:r>
              <a:rPr lang="en-US" altLang="ko-KR" sz="1400" dirty="0">
                <a:hlinkClick r:id="rId5"/>
              </a:rPr>
              <a:t>https://github.com/open-source-parsers/jsoncpp/wiki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A8507-B318-47BA-8DE6-728AA1FCF968}"/>
              </a:ext>
            </a:extLst>
          </p:cNvPr>
          <p:cNvSpPr txBox="1"/>
          <p:nvPr/>
        </p:nvSpPr>
        <p:spPr>
          <a:xfrm>
            <a:off x="687897" y="72951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파싱</a:t>
            </a:r>
          </a:p>
        </p:txBody>
      </p:sp>
      <p:pic>
        <p:nvPicPr>
          <p:cNvPr id="1026" name="Picture 2" descr="jsoncpp JSON App">
            <a:extLst>
              <a:ext uri="{FF2B5EF4-FFF2-40B4-BE49-F238E27FC236}">
                <a16:creationId xmlns:a16="http://schemas.microsoft.com/office/drawing/2014/main" id="{293D04EF-1713-4CC4-B4D0-B532F49E4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989" y="1532379"/>
            <a:ext cx="3760813" cy="379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JSON?">
            <a:extLst>
              <a:ext uri="{FF2B5EF4-FFF2-40B4-BE49-F238E27FC236}">
                <a16:creationId xmlns:a16="http://schemas.microsoft.com/office/drawing/2014/main" id="{B1AE42E0-231E-40AB-A5C6-9B85B6B43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2" y="2585821"/>
            <a:ext cx="4047247" cy="16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BE1582C-CD7E-452B-911A-4814E2013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8854" y="1307059"/>
            <a:ext cx="2465797" cy="436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91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>
            <a:extLst>
              <a:ext uri="{FF2B5EF4-FFF2-40B4-BE49-F238E27FC236}">
                <a16:creationId xmlns:a16="http://schemas.microsoft.com/office/drawing/2014/main" id="{2E21454E-9E22-4F1B-BCAB-233D5454C836}"/>
              </a:ext>
            </a:extLst>
          </p:cNvPr>
          <p:cNvSpPr txBox="1"/>
          <p:nvPr/>
        </p:nvSpPr>
        <p:spPr>
          <a:xfrm>
            <a:off x="3675776" y="1491119"/>
            <a:ext cx="232375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/>
              <a:t>맵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지역 이름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타일들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어떤 포켓몬 나옴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포켓몬 등장 포인트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6" name="TextBox 11">
            <a:extLst>
              <a:ext uri="{FF2B5EF4-FFF2-40B4-BE49-F238E27FC236}">
                <a16:creationId xmlns:a16="http://schemas.microsoft.com/office/drawing/2014/main" id="{43327B4F-8D70-43BA-BDAA-BF03D38173B0}"/>
              </a:ext>
            </a:extLst>
          </p:cNvPr>
          <p:cNvSpPr txBox="1"/>
          <p:nvPr/>
        </p:nvSpPr>
        <p:spPr>
          <a:xfrm>
            <a:off x="5999527" y="1491119"/>
            <a:ext cx="2323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/>
              <a:t>플레이어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위치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돈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아이템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소유 중인 포켓몬</a:t>
            </a:r>
            <a:endParaRPr lang="en-US" altLang="ko-KR" sz="1000" dirty="0"/>
          </a:p>
          <a:p>
            <a:r>
              <a:rPr lang="en-US" altLang="ko-KR" sz="1000" dirty="0"/>
              <a:t>	NPC </a:t>
            </a:r>
            <a:r>
              <a:rPr lang="ko-KR" altLang="en-US" sz="1000" dirty="0"/>
              <a:t>진행도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51A2D015-D995-4E28-8E5D-522F95DF86E2}"/>
              </a:ext>
            </a:extLst>
          </p:cNvPr>
          <p:cNvSpPr txBox="1"/>
          <p:nvPr/>
        </p:nvSpPr>
        <p:spPr>
          <a:xfrm>
            <a:off x="8323278" y="1491119"/>
            <a:ext cx="26383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/>
              <a:t>소유중인 포켓몬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레벨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기술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능력치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체력</a:t>
            </a:r>
            <a:r>
              <a:rPr lang="en-US" altLang="ko-KR" sz="1000" dirty="0"/>
              <a:t>, </a:t>
            </a:r>
            <a:r>
              <a:rPr lang="ko-KR" altLang="en-US" sz="1000" dirty="0"/>
              <a:t>경험치</a:t>
            </a:r>
            <a:r>
              <a:rPr lang="en-US" altLang="ko-KR" sz="1000" dirty="0"/>
              <a:t>, </a:t>
            </a:r>
            <a:r>
              <a:rPr lang="ko-KR" altLang="en-US" sz="1000" dirty="0"/>
              <a:t>기술 포인터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해당 포켓몬 데이터 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8EFDD35C-706C-4534-8C98-9DA6C525DCA7}"/>
              </a:ext>
            </a:extLst>
          </p:cNvPr>
          <p:cNvSpPr txBox="1"/>
          <p:nvPr/>
        </p:nvSpPr>
        <p:spPr>
          <a:xfrm>
            <a:off x="1230385" y="3920332"/>
            <a:ext cx="2323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/>
              <a:t>아이템 테이블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효과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가치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판매처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설명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30911F88-1CAE-4640-AB3A-6A65AB77F345}"/>
              </a:ext>
            </a:extLst>
          </p:cNvPr>
          <p:cNvSpPr txBox="1"/>
          <p:nvPr/>
        </p:nvSpPr>
        <p:spPr>
          <a:xfrm>
            <a:off x="3554136" y="3920332"/>
            <a:ext cx="2323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/>
              <a:t>포켓몬 테이블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속성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배울 수 있는 기술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배울 수 없는 기술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등장위치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0" name="TextBox 15">
            <a:extLst>
              <a:ext uri="{FF2B5EF4-FFF2-40B4-BE49-F238E27FC236}">
                <a16:creationId xmlns:a16="http://schemas.microsoft.com/office/drawing/2014/main" id="{9B3E599A-9E8D-4D28-B434-84A086435D11}"/>
              </a:ext>
            </a:extLst>
          </p:cNvPr>
          <p:cNvSpPr txBox="1"/>
          <p:nvPr/>
        </p:nvSpPr>
        <p:spPr>
          <a:xfrm>
            <a:off x="6096000" y="3920332"/>
            <a:ext cx="26383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 dirty="0"/>
              <a:t>NPC</a:t>
            </a:r>
            <a:r>
              <a:rPr lang="ko-KR" altLang="en-US" sz="1000" dirty="0"/>
              <a:t>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이름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이벤트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위치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진행도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 err="1"/>
              <a:t>스프라이트</a:t>
            </a:r>
            <a:endParaRPr lang="en-US" altLang="ko-KR" sz="1000" dirty="0"/>
          </a:p>
          <a:p>
            <a:r>
              <a:rPr lang="en-US" altLang="ko-KR" sz="1000" dirty="0"/>
              <a:t>	……</a:t>
            </a:r>
          </a:p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DB9561-4188-4D3E-8FAF-8F281AC34645}"/>
              </a:ext>
            </a:extLst>
          </p:cNvPr>
          <p:cNvSpPr txBox="1"/>
          <p:nvPr/>
        </p:nvSpPr>
        <p:spPr>
          <a:xfrm>
            <a:off x="687897" y="729517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구조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EF3CC-4C09-49E8-9DD5-B40B399EBF14}"/>
              </a:ext>
            </a:extLst>
          </p:cNvPr>
          <p:cNvSpPr txBox="1"/>
          <p:nvPr/>
        </p:nvSpPr>
        <p:spPr>
          <a:xfrm>
            <a:off x="1230384" y="1491118"/>
            <a:ext cx="23237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000" dirty="0"/>
              <a:t>타일 정보 </a:t>
            </a:r>
            <a:r>
              <a:rPr lang="en-US" altLang="ko-KR" sz="1000" dirty="0"/>
              <a:t>:</a:t>
            </a:r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위치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 err="1"/>
              <a:t>스프라이트</a:t>
            </a:r>
            <a:endParaRPr lang="en-US" altLang="ko-KR" sz="1000" dirty="0"/>
          </a:p>
          <a:p>
            <a:r>
              <a:rPr lang="en-US" altLang="ko-KR" sz="1000" dirty="0"/>
              <a:t>	</a:t>
            </a:r>
            <a:r>
              <a:rPr lang="ko-KR" altLang="en-US" sz="1000" dirty="0"/>
              <a:t>이동가능</a:t>
            </a:r>
            <a:r>
              <a:rPr lang="en-US" altLang="ko-KR" sz="1000" dirty="0"/>
              <a:t>?</a:t>
            </a:r>
          </a:p>
          <a:p>
            <a:r>
              <a:rPr lang="en-US" altLang="ko-KR" sz="1000" dirty="0"/>
              <a:t>	….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2221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F67E57-E4E5-48B8-97F6-BA0A8A558B8D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게임 소개</a:t>
            </a:r>
          </a:p>
        </p:txBody>
      </p:sp>
    </p:spTree>
    <p:extLst>
      <p:ext uri="{BB962C8B-B14F-4D97-AF65-F5344CB8AC3E}">
        <p14:creationId xmlns:p14="http://schemas.microsoft.com/office/powerpoint/2010/main" val="2270403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80AE81-9385-41D7-B0EC-401BEE5080AD}"/>
              </a:ext>
            </a:extLst>
          </p:cNvPr>
          <p:cNvSpPr txBox="1"/>
          <p:nvPr/>
        </p:nvSpPr>
        <p:spPr>
          <a:xfrm>
            <a:off x="348850" y="298002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제작 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7CBBA0-882B-46BB-85AA-BB2378E0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97" y="889517"/>
            <a:ext cx="1949137" cy="24333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E8123C0-715D-4980-AFB0-FEC5814A0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97" y="3640790"/>
            <a:ext cx="1949137" cy="19491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AE2259-38EF-4E60-8691-F313EBDF2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789" y="889517"/>
            <a:ext cx="6912368" cy="470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114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558270-61CB-4C5A-8D87-AB177528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570" y="2502684"/>
            <a:ext cx="1533525" cy="1247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02D6F7-F737-45B9-98EF-1052A8A61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56" y="1221075"/>
            <a:ext cx="1533525" cy="1057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365471-46EF-44BD-A976-DCD6F877F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556" y="242247"/>
            <a:ext cx="1533525" cy="771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856B52-8B12-49A6-A95E-FE79D0463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252" y="242247"/>
            <a:ext cx="2275440" cy="20313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B5EB25-E62C-422C-B8BB-C690E2DEF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1838" y="242248"/>
            <a:ext cx="2275441" cy="20385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F74D91-F840-4D2B-864F-FB6A5B28EE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3267" y="2502684"/>
            <a:ext cx="2271428" cy="24001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F0C83C-82D8-4D49-8627-26C3F22F22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5852" y="2502684"/>
            <a:ext cx="2271427" cy="24001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802063-4082-4CB3-BED4-E6B0B99854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721" y="242247"/>
            <a:ext cx="1533525" cy="16097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26D73C3-B296-4576-9767-ABFB2257A2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721" y="2371725"/>
            <a:ext cx="1533525" cy="10572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473CB2D-1B5A-487C-80CB-F3C800632C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3417" y="2371725"/>
            <a:ext cx="1533525" cy="77152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073E158-2636-42CA-957C-A91A948DF27F}"/>
              </a:ext>
            </a:extLst>
          </p:cNvPr>
          <p:cNvGrpSpPr/>
          <p:nvPr/>
        </p:nvGrpSpPr>
        <p:grpSpPr>
          <a:xfrm>
            <a:off x="1001484" y="1851971"/>
            <a:ext cx="1678697" cy="519754"/>
            <a:chOff x="1001484" y="1851971"/>
            <a:chExt cx="1678697" cy="519754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EB3FBCC-473D-415C-A02F-903817A13FD3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>
              <a:off x="1001484" y="1851972"/>
              <a:ext cx="0" cy="5197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9A797A16-E2BA-4BE4-A2A9-C88ECDF73946}"/>
                </a:ext>
              </a:extLst>
            </p:cNvPr>
            <p:cNvCxnSpPr>
              <a:stCxn id="14" idx="2"/>
              <a:endCxn id="17" idx="0"/>
            </p:cNvCxnSpPr>
            <p:nvPr/>
          </p:nvCxnSpPr>
          <p:spPr>
            <a:xfrm rot="16200000" flipH="1">
              <a:off x="1580956" y="1272500"/>
              <a:ext cx="519753" cy="1678696"/>
            </a:xfrm>
            <a:prstGeom prst="bentConnector3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25F1CD19-4C7E-4931-A3B1-5108F51D39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98585" y="3845584"/>
            <a:ext cx="1533525" cy="105727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56A18CF-95A4-4321-A205-7D86DD19E9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4720" y="3655084"/>
            <a:ext cx="1533525" cy="124777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FCF1CE7-92A8-4517-94D2-107E666B1E8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13417" y="3292813"/>
            <a:ext cx="1533525" cy="58102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E8AFF59-7564-4FBB-88F2-670B0792D9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11860" y="242247"/>
            <a:ext cx="1533525" cy="58102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9EB7F0B-77F1-4300-B37B-4F07B63AFF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11858" y="1227763"/>
            <a:ext cx="1533525" cy="581025"/>
          </a:xfrm>
          <a:prstGeom prst="rect">
            <a:avLst/>
          </a:prstGeom>
        </p:spPr>
      </p:pic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3FC3429-6477-4E14-A17B-32025DCAD955}"/>
              </a:ext>
            </a:extLst>
          </p:cNvPr>
          <p:cNvCxnSpPr>
            <a:stCxn id="32" idx="2"/>
            <a:endCxn id="34" idx="0"/>
          </p:cNvCxnSpPr>
          <p:nvPr/>
        </p:nvCxnSpPr>
        <p:spPr>
          <a:xfrm flipH="1">
            <a:off x="4678621" y="823272"/>
            <a:ext cx="2" cy="4044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84CE8DC-DBCE-4E31-A82D-1D7E98C31C65}"/>
              </a:ext>
            </a:extLst>
          </p:cNvPr>
          <p:cNvCxnSpPr>
            <a:stCxn id="9" idx="2"/>
            <a:endCxn id="7" idx="0"/>
          </p:cNvCxnSpPr>
          <p:nvPr/>
        </p:nvCxnSpPr>
        <p:spPr>
          <a:xfrm>
            <a:off x="6357319" y="1013772"/>
            <a:ext cx="0" cy="2073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306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8BBA45-9952-4F6C-9C39-42CC1713E269}"/>
              </a:ext>
            </a:extLst>
          </p:cNvPr>
          <p:cNvGrpSpPr/>
          <p:nvPr/>
        </p:nvGrpSpPr>
        <p:grpSpPr>
          <a:xfrm>
            <a:off x="-565486" y="0"/>
            <a:ext cx="13126455" cy="6858001"/>
            <a:chOff x="-565486" y="0"/>
            <a:chExt cx="13126455" cy="685800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7210EBF-CAC0-4E98-8860-FF2C1296E548}"/>
                </a:ext>
              </a:extLst>
            </p:cNvPr>
            <p:cNvGrpSpPr/>
            <p:nvPr/>
          </p:nvGrpSpPr>
          <p:grpSpPr>
            <a:xfrm>
              <a:off x="938462" y="1"/>
              <a:ext cx="8967537" cy="6858000"/>
              <a:chOff x="938462" y="1"/>
              <a:chExt cx="8967537" cy="6858000"/>
            </a:xfrm>
          </p:grpSpPr>
          <p:pic>
            <p:nvPicPr>
              <p:cNvPr id="3" name="그림 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A1E95D0C-A34C-436C-84A0-67A555DE9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5999" y="1"/>
                <a:ext cx="7620000" cy="685800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F92434F-F815-4896-877C-A62238A11E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462" y="12"/>
                <a:ext cx="1524000" cy="6857988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5039FA6-6684-4B62-89FB-0C74827A4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5999" y="0"/>
              <a:ext cx="1524000" cy="685798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8670006-4CB1-4CAB-9031-C9DEB6F62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6969" y="12"/>
              <a:ext cx="1524000" cy="685798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2ACC902-0B0E-406E-89FE-3DA40009C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486" y="0"/>
              <a:ext cx="1524000" cy="6857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82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8798CA7F-D27E-4F16-BE57-2DAC086AD0CB}"/>
              </a:ext>
            </a:extLst>
          </p:cNvPr>
          <p:cNvGrpSpPr/>
          <p:nvPr/>
        </p:nvGrpSpPr>
        <p:grpSpPr>
          <a:xfrm>
            <a:off x="323923" y="0"/>
            <a:ext cx="11544154" cy="6870116"/>
            <a:chOff x="0" y="0"/>
            <a:chExt cx="11544154" cy="687011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A0EA11-5BE1-48CA-8B5B-792FDF5B7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"/>
              <a:ext cx="3840964" cy="34290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A70FE58-2F58-4F11-B6F5-1D93C780A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0964" y="0"/>
              <a:ext cx="3840964" cy="3429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1887D5D-42CA-4527-B1E9-A6A8FEC20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429000"/>
              <a:ext cx="3840964" cy="3441116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ED0D652-12AB-4545-A437-1F3A60A8A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0964" y="3428999"/>
              <a:ext cx="3840964" cy="3441116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86D355F-BEDC-4F5A-A979-D6BF1F674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81927" y="6934"/>
              <a:ext cx="3862225" cy="341640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8E4C247-A929-48D1-9884-DB35AC4B0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81928" y="3409949"/>
              <a:ext cx="3862226" cy="34601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4367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2266A0-EFC9-4A8A-ABED-AA2E0CE6B66F}"/>
              </a:ext>
            </a:extLst>
          </p:cNvPr>
          <p:cNvSpPr txBox="1"/>
          <p:nvPr/>
        </p:nvSpPr>
        <p:spPr>
          <a:xfrm>
            <a:off x="4699233" y="3044279"/>
            <a:ext cx="27935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/>
              <a:t>구현 내용</a:t>
            </a:r>
          </a:p>
        </p:txBody>
      </p:sp>
    </p:spTree>
    <p:extLst>
      <p:ext uri="{BB962C8B-B14F-4D97-AF65-F5344CB8AC3E}">
        <p14:creationId xmlns:p14="http://schemas.microsoft.com/office/powerpoint/2010/main" val="253092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341C72C-AAE9-4040-8264-D3EB534C2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23" y="1461214"/>
            <a:ext cx="5279424" cy="39355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E439F7-73DF-4586-B46D-574FFD827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96" y="1461214"/>
            <a:ext cx="5279424" cy="39355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020770-E7BB-4227-BF10-5E60A9ADE189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타일 </a:t>
            </a:r>
            <a:r>
              <a:rPr lang="en-US" altLang="ko-KR" b="1" dirty="0"/>
              <a:t>&amp; </a:t>
            </a:r>
            <a:r>
              <a:rPr lang="ko-KR" altLang="en-US" b="1" dirty="0"/>
              <a:t>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DCF45-F51A-4C05-B055-261E66A7B438}"/>
              </a:ext>
            </a:extLst>
          </p:cNvPr>
          <p:cNvSpPr txBox="1"/>
          <p:nvPr/>
        </p:nvSpPr>
        <p:spPr>
          <a:xfrm>
            <a:off x="411223" y="564091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 타일들의 다른 속성을 구분하여 구현 필요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F0CB88-2F06-4F63-91AA-AB98FE468DCF}"/>
              </a:ext>
            </a:extLst>
          </p:cNvPr>
          <p:cNvSpPr txBox="1"/>
          <p:nvPr/>
        </p:nvSpPr>
        <p:spPr>
          <a:xfrm>
            <a:off x="411223" y="6007931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맵 은 각 지역의 정보</a:t>
            </a:r>
            <a:r>
              <a:rPr lang="en-US" altLang="ko-KR" sz="1200" dirty="0"/>
              <a:t>(</a:t>
            </a:r>
            <a:r>
              <a:rPr lang="ko-KR" altLang="en-US" sz="1200" dirty="0"/>
              <a:t>타일</a:t>
            </a:r>
            <a:r>
              <a:rPr lang="en-US" altLang="ko-KR" sz="1200" dirty="0"/>
              <a:t>, ID, NPC…)</a:t>
            </a:r>
            <a:r>
              <a:rPr lang="ko-KR" altLang="en-US" sz="1200" dirty="0"/>
              <a:t>를 가지는 클래스로 구성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962BE7B-7E84-426A-9AF9-287A1E8CDD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4640" y="2979035"/>
            <a:ext cx="179859" cy="2213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2116C3-2885-4DA2-BF6F-2630CF042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3140" y="3594985"/>
            <a:ext cx="179859" cy="22136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7F9FD8-45B8-4B27-812A-457913A47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290" y="3658485"/>
            <a:ext cx="179859" cy="22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47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E190C5-0AA2-40D5-B37F-E285206D5C6A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NPC &amp; </a:t>
            </a:r>
            <a:r>
              <a:rPr lang="ko-KR" altLang="en-US" b="1" dirty="0"/>
              <a:t>이벤트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FA58CC-381C-41C3-BDAC-14C353521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23" y="722809"/>
            <a:ext cx="6328624" cy="28902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A629BA-3B28-4FCF-AF11-DF404B9B1755}"/>
              </a:ext>
            </a:extLst>
          </p:cNvPr>
          <p:cNvSpPr txBox="1"/>
          <p:nvPr/>
        </p:nvSpPr>
        <p:spPr>
          <a:xfrm>
            <a:off x="411222" y="435702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각각의 </a:t>
            </a:r>
            <a:r>
              <a:rPr lang="en-US" altLang="ko-KR" sz="1200" dirty="0"/>
              <a:t>NPC</a:t>
            </a:r>
            <a:r>
              <a:rPr lang="ko-KR" altLang="en-US" sz="1200" dirty="0"/>
              <a:t>들의 특성을 포함하는 클래스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CD1F6-EAB5-4E2B-95C1-AB58CB6E1E79}"/>
              </a:ext>
            </a:extLst>
          </p:cNvPr>
          <p:cNvSpPr txBox="1"/>
          <p:nvPr/>
        </p:nvSpPr>
        <p:spPr>
          <a:xfrm>
            <a:off x="411221" y="4707130"/>
            <a:ext cx="608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이동가능여부</a:t>
            </a:r>
            <a:r>
              <a:rPr lang="en-US" altLang="ko-KR" sz="1200" dirty="0"/>
              <a:t>, </a:t>
            </a:r>
            <a:r>
              <a:rPr lang="ko-KR" altLang="en-US" sz="1200" dirty="0"/>
              <a:t>단순한 응답만 하는지</a:t>
            </a:r>
            <a:r>
              <a:rPr lang="en-US" altLang="ko-KR" sz="1200" dirty="0"/>
              <a:t>, NPC</a:t>
            </a:r>
            <a:r>
              <a:rPr lang="ko-KR" altLang="en-US" sz="1200" dirty="0"/>
              <a:t>마다 진행되는 스토리 라인</a:t>
            </a:r>
            <a:r>
              <a:rPr lang="en-US" altLang="ko-KR" sz="1200" dirty="0"/>
              <a:t>, </a:t>
            </a:r>
            <a:r>
              <a:rPr lang="ko-KR" altLang="en-US" sz="1200" dirty="0"/>
              <a:t>컷 씬 이벤트 </a:t>
            </a:r>
            <a:r>
              <a:rPr lang="en-US" altLang="ko-KR" sz="1200" dirty="0"/>
              <a:t>, </a:t>
            </a:r>
            <a:r>
              <a:rPr lang="ko-KR" altLang="en-US" sz="1200" dirty="0"/>
              <a:t>등장 지역</a:t>
            </a:r>
            <a:r>
              <a:rPr lang="en-US" altLang="ko-KR" sz="1200" dirty="0"/>
              <a:t>…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36FF4F-F4FB-4096-9AD7-9647A2F63F71}"/>
              </a:ext>
            </a:extLst>
          </p:cNvPr>
          <p:cNvSpPr txBox="1"/>
          <p:nvPr/>
        </p:nvSpPr>
        <p:spPr>
          <a:xfrm>
            <a:off x="411220" y="5241901"/>
            <a:ext cx="6082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게임 내 에서 이벤트들은 대부분 </a:t>
            </a:r>
            <a:r>
              <a:rPr lang="en-US" altLang="ko-KR" sz="1200" dirty="0"/>
              <a:t>NPC</a:t>
            </a:r>
            <a:r>
              <a:rPr lang="ko-KR" altLang="en-US" sz="1200" dirty="0"/>
              <a:t>와의 상호작용을 통해 이루어지므로 해당 데이터들을 잘 연결할 필요가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2B1505-3802-48D8-949E-F7409684B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673" y="352325"/>
            <a:ext cx="3550009" cy="3076675"/>
          </a:xfrm>
          <a:prstGeom prst="rect">
            <a:avLst/>
          </a:prstGeom>
        </p:spPr>
      </p:pic>
      <p:pic>
        <p:nvPicPr>
          <p:cNvPr id="13" name="그림 1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5ECEE0D3-6EEA-488B-B038-ABC109AF9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674" y="3613046"/>
            <a:ext cx="3550009" cy="307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55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B7E527-3FAB-4BD2-AA6A-D5024CFB560E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포켓몬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F7AE54E-C733-4267-B80E-53CA79F4E208}"/>
              </a:ext>
            </a:extLst>
          </p:cNvPr>
          <p:cNvGrpSpPr/>
          <p:nvPr/>
        </p:nvGrpSpPr>
        <p:grpSpPr>
          <a:xfrm>
            <a:off x="545923" y="666744"/>
            <a:ext cx="5187183" cy="5755289"/>
            <a:chOff x="6910761" y="142786"/>
            <a:chExt cx="5187183" cy="575528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889D44E-7600-4921-80A7-400ACF6D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4048" y="142786"/>
              <a:ext cx="2403896" cy="2918568"/>
            </a:xfrm>
            <a:prstGeom prst="rect">
              <a:avLst/>
            </a:prstGeom>
          </p:spPr>
        </p:pic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B3D0485-411D-467D-A558-AF5D0C8DB00B}"/>
                </a:ext>
              </a:extLst>
            </p:cNvPr>
            <p:cNvGrpSpPr/>
            <p:nvPr/>
          </p:nvGrpSpPr>
          <p:grpSpPr>
            <a:xfrm>
              <a:off x="6910761" y="142787"/>
              <a:ext cx="5187183" cy="5755288"/>
              <a:chOff x="6910761" y="142787"/>
              <a:chExt cx="5187183" cy="5755288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83A9DD48-7402-43E0-BFE0-A186E3FCF7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10761" y="3061354"/>
                <a:ext cx="2874442" cy="2836720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E07958EE-4C52-4E57-8914-F153E0D45C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3870" y="142787"/>
                <a:ext cx="1350178" cy="2918567"/>
              </a:xfrm>
              <a:prstGeom prst="rect">
                <a:avLst/>
              </a:prstGeom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46732412-9923-4F2E-93DF-FF4B04ED94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85203" y="3061354"/>
                <a:ext cx="2312741" cy="2836721"/>
              </a:xfrm>
              <a:prstGeom prst="rect">
                <a:avLst/>
              </a:prstGeom>
            </p:spPr>
          </p:pic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9D562FD-97E2-4A42-8F01-FAA75FE0DB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408" y="1427927"/>
            <a:ext cx="4582017" cy="500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94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5F5C9-205A-4F1C-871A-B9E575EC4E89}"/>
              </a:ext>
            </a:extLst>
          </p:cNvPr>
          <p:cNvSpPr txBox="1"/>
          <p:nvPr/>
        </p:nvSpPr>
        <p:spPr>
          <a:xfrm>
            <a:off x="411223" y="297412"/>
            <a:ext cx="2403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4. </a:t>
            </a:r>
            <a:r>
              <a:rPr lang="ko-KR" altLang="en-US" b="1" dirty="0"/>
              <a:t>플레이어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FAA842-8AC5-49E4-905B-BE6F80A46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23" y="666744"/>
            <a:ext cx="5754968" cy="35435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593876-51BA-4AF3-8C19-FC1F34DE2392}"/>
              </a:ext>
            </a:extLst>
          </p:cNvPr>
          <p:cNvSpPr txBox="1"/>
          <p:nvPr/>
        </p:nvSpPr>
        <p:spPr>
          <a:xfrm>
            <a:off x="411222" y="4357025"/>
            <a:ext cx="4879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직접 게이머가 조종하는 객체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3C52F-85F0-42DC-81F0-3993BB0CF2BA}"/>
              </a:ext>
            </a:extLst>
          </p:cNvPr>
          <p:cNvSpPr txBox="1"/>
          <p:nvPr/>
        </p:nvSpPr>
        <p:spPr>
          <a:xfrm>
            <a:off x="411222" y="4780737"/>
            <a:ext cx="5332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인벤토리 데이터</a:t>
            </a:r>
            <a:r>
              <a:rPr lang="en-US" altLang="ko-KR" sz="1200" dirty="0"/>
              <a:t>, </a:t>
            </a:r>
            <a:r>
              <a:rPr lang="ko-KR" altLang="en-US" sz="1200" dirty="0"/>
              <a:t>세이브 데이터 등등 데이터 쪽에서 다뤄야 할 것들 다수</a:t>
            </a:r>
          </a:p>
        </p:txBody>
      </p:sp>
    </p:spTree>
    <p:extLst>
      <p:ext uri="{BB962C8B-B14F-4D97-AF65-F5344CB8AC3E}">
        <p14:creationId xmlns:p14="http://schemas.microsoft.com/office/powerpoint/2010/main" val="1154430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</TotalTime>
  <Words>973</Words>
  <Application>Microsoft Office PowerPoint</Application>
  <PresentationFormat>와이드스크린</PresentationFormat>
  <Paragraphs>167</Paragraphs>
  <Slides>21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Windows API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Windows API 프로젝트</dc:title>
  <dc:creator>장 규석</dc:creator>
  <cp:lastModifiedBy>장 규석</cp:lastModifiedBy>
  <cp:revision>273</cp:revision>
  <dcterms:created xsi:type="dcterms:W3CDTF">2021-07-23T00:23:48Z</dcterms:created>
  <dcterms:modified xsi:type="dcterms:W3CDTF">2021-07-28T17:05:29Z</dcterms:modified>
</cp:coreProperties>
</file>